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02" y="-6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F2328-0040-4D2A-9A92-C6C875AB6714}" type="datetimeFigureOut">
              <a:rPr lang="nl-NL" smtClean="0"/>
              <a:t>14-9-2009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4630C-974F-4957-9F44-1D2BFA73956A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F2328-0040-4D2A-9A92-C6C875AB6714}" type="datetimeFigureOut">
              <a:rPr lang="nl-NL" smtClean="0"/>
              <a:t>14-9-2009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4630C-974F-4957-9F44-1D2BFA73956A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F2328-0040-4D2A-9A92-C6C875AB6714}" type="datetimeFigureOut">
              <a:rPr lang="nl-NL" smtClean="0"/>
              <a:t>14-9-2009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4630C-974F-4957-9F44-1D2BFA73956A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F2328-0040-4D2A-9A92-C6C875AB6714}" type="datetimeFigureOut">
              <a:rPr lang="nl-NL" smtClean="0"/>
              <a:t>14-9-2009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4630C-974F-4957-9F44-1D2BFA73956A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F2328-0040-4D2A-9A92-C6C875AB6714}" type="datetimeFigureOut">
              <a:rPr lang="nl-NL" smtClean="0"/>
              <a:t>14-9-2009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4630C-974F-4957-9F44-1D2BFA73956A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F2328-0040-4D2A-9A92-C6C875AB6714}" type="datetimeFigureOut">
              <a:rPr lang="nl-NL" smtClean="0"/>
              <a:t>14-9-2009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4630C-974F-4957-9F44-1D2BFA73956A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F2328-0040-4D2A-9A92-C6C875AB6714}" type="datetimeFigureOut">
              <a:rPr lang="nl-NL" smtClean="0"/>
              <a:t>14-9-2009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4630C-974F-4957-9F44-1D2BFA73956A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F2328-0040-4D2A-9A92-C6C875AB6714}" type="datetimeFigureOut">
              <a:rPr lang="nl-NL" smtClean="0"/>
              <a:t>14-9-2009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4630C-974F-4957-9F44-1D2BFA73956A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F2328-0040-4D2A-9A92-C6C875AB6714}" type="datetimeFigureOut">
              <a:rPr lang="nl-NL" smtClean="0"/>
              <a:t>14-9-2009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4630C-974F-4957-9F44-1D2BFA73956A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F2328-0040-4D2A-9A92-C6C875AB6714}" type="datetimeFigureOut">
              <a:rPr lang="nl-NL" smtClean="0"/>
              <a:t>14-9-2009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4630C-974F-4957-9F44-1D2BFA73956A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F2328-0040-4D2A-9A92-C6C875AB6714}" type="datetimeFigureOut">
              <a:rPr lang="nl-NL" smtClean="0"/>
              <a:t>14-9-2009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4630C-974F-4957-9F44-1D2BFA73956A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5F2328-0040-4D2A-9A92-C6C875AB6714}" type="datetimeFigureOut">
              <a:rPr lang="nl-NL" smtClean="0"/>
              <a:t>14-9-2009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24630C-974F-4957-9F44-1D2BFA73956A}" type="slidenum">
              <a:rPr lang="nl-NL" smtClean="0"/>
              <a:t>‹#›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Stofwisseling</a:t>
            </a:r>
            <a:endParaRPr lang="nl-N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smtClean="0"/>
              <a:t>4 VMBO KGT</a:t>
            </a:r>
            <a:endParaRPr lang="nl-NL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Fotosynthese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844" y="1285860"/>
            <a:ext cx="7072362" cy="4525963"/>
          </a:xfrm>
        </p:spPr>
        <p:txBody>
          <a:bodyPr/>
          <a:lstStyle/>
          <a:p>
            <a:r>
              <a:rPr lang="nl-NL" dirty="0" smtClean="0"/>
              <a:t>Fotosynthes vindt alleen plaast in cellen met bladgroen</a:t>
            </a:r>
          </a:p>
          <a:p>
            <a:r>
              <a:rPr lang="nl-NL" dirty="0" smtClean="0"/>
              <a:t>Bladgroen komt voor in planten en bevat enzymen die de </a:t>
            </a:r>
            <a:br>
              <a:rPr lang="nl-NL" dirty="0" smtClean="0"/>
            </a:br>
            <a:r>
              <a:rPr lang="nl-NL" dirty="0" smtClean="0"/>
              <a:t>reactie van fotosynthese </a:t>
            </a:r>
            <a:br>
              <a:rPr lang="nl-NL" dirty="0" smtClean="0"/>
            </a:br>
            <a:r>
              <a:rPr lang="nl-NL" dirty="0" smtClean="0"/>
              <a:t>versnellen</a:t>
            </a:r>
            <a:endParaRPr lang="nl-NL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4500570"/>
            <a:ext cx="2876550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2857496"/>
            <a:ext cx="3643338" cy="3672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Glucose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1600200"/>
            <a:ext cx="8401080" cy="4525963"/>
          </a:xfrm>
        </p:spPr>
        <p:txBody>
          <a:bodyPr>
            <a:normAutofit/>
          </a:bodyPr>
          <a:lstStyle/>
          <a:p>
            <a:r>
              <a:rPr lang="nl-NL" dirty="0" smtClean="0"/>
              <a:t>Planten kunnen glucose (gemaakt uit anoganische stoffen)  omzetten (organische stoffen) in:</a:t>
            </a:r>
            <a:br>
              <a:rPr lang="nl-NL" dirty="0" smtClean="0"/>
            </a:br>
            <a:r>
              <a:rPr lang="nl-NL" dirty="0" smtClean="0"/>
              <a:t>- suiker </a:t>
            </a:r>
            <a:r>
              <a:rPr lang="nl-NL" dirty="0" smtClean="0">
                <a:sym typeface="Wingdings" pitchFamily="2" charset="2"/>
              </a:rPr>
              <a:t></a:t>
            </a:r>
            <a:r>
              <a:rPr lang="nl-NL" dirty="0" smtClean="0"/>
              <a:t> vervoer</a:t>
            </a:r>
            <a:br>
              <a:rPr lang="nl-NL" dirty="0" smtClean="0"/>
            </a:br>
            <a:r>
              <a:rPr lang="nl-NL" dirty="0" smtClean="0"/>
              <a:t>- zetmeel </a:t>
            </a:r>
            <a:r>
              <a:rPr lang="nl-NL" dirty="0" smtClean="0">
                <a:sym typeface="Wingdings" pitchFamily="2" charset="2"/>
              </a:rPr>
              <a:t></a:t>
            </a:r>
            <a:r>
              <a:rPr lang="nl-NL" dirty="0" smtClean="0"/>
              <a:t> opslag(wortels en knollen)</a:t>
            </a:r>
            <a:br>
              <a:rPr lang="nl-NL" dirty="0" smtClean="0"/>
            </a:br>
            <a:r>
              <a:rPr lang="nl-NL" dirty="0" smtClean="0"/>
              <a:t>- cellulose </a:t>
            </a:r>
            <a:r>
              <a:rPr lang="nl-NL" dirty="0" smtClean="0">
                <a:sym typeface="Wingdings" pitchFamily="2" charset="2"/>
              </a:rPr>
              <a:t> </a:t>
            </a:r>
            <a:r>
              <a:rPr lang="nl-NL" dirty="0" smtClean="0"/>
              <a:t>celwanden</a:t>
            </a:r>
            <a:br>
              <a:rPr lang="nl-NL" dirty="0" smtClean="0"/>
            </a:br>
            <a:r>
              <a:rPr lang="nl-NL" dirty="0" smtClean="0"/>
              <a:t>- vetten </a:t>
            </a:r>
            <a:r>
              <a:rPr lang="nl-NL" dirty="0" smtClean="0">
                <a:sym typeface="Wingdings" pitchFamily="2" charset="2"/>
              </a:rPr>
              <a:t></a:t>
            </a:r>
            <a:r>
              <a:rPr lang="nl-NL" dirty="0" smtClean="0"/>
              <a:t> opslag (zaden)</a:t>
            </a:r>
            <a:br>
              <a:rPr lang="nl-NL" dirty="0" smtClean="0"/>
            </a:br>
            <a:r>
              <a:rPr lang="nl-NL" dirty="0" smtClean="0"/>
              <a:t>- eiwitten </a:t>
            </a:r>
            <a:r>
              <a:rPr lang="nl-NL" dirty="0" smtClean="0">
                <a:sym typeface="Wingdings" pitchFamily="2" charset="2"/>
              </a:rPr>
              <a:t></a:t>
            </a:r>
            <a:r>
              <a:rPr lang="nl-NL" dirty="0" smtClean="0"/>
              <a:t> glucose + nitraat – opslag(bonen)</a:t>
            </a:r>
            <a:endParaRPr lang="nl-NL" dirty="0" smtClean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Assimilatie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Alle omzettingen van glucose noemen we assimilatie, ook de vorming van glucose</a:t>
            </a:r>
          </a:p>
          <a:p>
            <a:endParaRPr lang="nl-NL" dirty="0"/>
          </a:p>
          <a:p>
            <a:r>
              <a:rPr lang="nl-NL" dirty="0" smtClean="0"/>
              <a:t>Het doel van assimilatie </a:t>
            </a:r>
            <a:r>
              <a:rPr lang="nl-NL" dirty="0" smtClean="0">
                <a:sym typeface="Wingdings" pitchFamily="2" charset="2"/>
              </a:rPr>
              <a:t> </a:t>
            </a:r>
            <a:br>
              <a:rPr lang="nl-NL" dirty="0" smtClean="0">
                <a:sym typeface="Wingdings" pitchFamily="2" charset="2"/>
              </a:rPr>
            </a:br>
            <a:r>
              <a:rPr lang="nl-NL" dirty="0" smtClean="0">
                <a:sym typeface="Wingdings" pitchFamily="2" charset="2"/>
              </a:rPr>
              <a:t>Het vormen van organische producten waaruit het organisme bestaat.</a:t>
            </a:r>
          </a:p>
          <a:p>
            <a:endParaRPr lang="nl-NL" dirty="0">
              <a:sym typeface="Wingdings" pitchFamily="2" charset="2"/>
            </a:endParaRPr>
          </a:p>
          <a:p>
            <a:r>
              <a:rPr lang="nl-NL" dirty="0" smtClean="0">
                <a:sym typeface="Wingdings" pitchFamily="2" charset="2"/>
              </a:rPr>
              <a:t>Assimilatie vindt plaats bij alle organismen</a:t>
            </a:r>
            <a:endParaRPr lang="nl-NL" dirty="0" smtClean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Glucose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Veel van de organische stoffen die uit glucose worden gemaakt doen dienst als:</a:t>
            </a:r>
            <a:br>
              <a:rPr lang="nl-NL" dirty="0" smtClean="0"/>
            </a:br>
            <a:r>
              <a:rPr lang="nl-NL" dirty="0" smtClean="0"/>
              <a:t>- bouwstoffen</a:t>
            </a:r>
            <a:br>
              <a:rPr lang="nl-NL" dirty="0" smtClean="0"/>
            </a:br>
            <a:r>
              <a:rPr lang="nl-NL" dirty="0" smtClean="0"/>
              <a:t>- brandstoffen</a:t>
            </a:r>
          </a:p>
          <a:p>
            <a:r>
              <a:rPr lang="nl-NL" dirty="0" smtClean="0"/>
              <a:t>Eiwitten zijn b.v. </a:t>
            </a:r>
            <a:r>
              <a:rPr lang="nl-NL" dirty="0"/>
              <a:t>n</a:t>
            </a:r>
            <a:r>
              <a:rPr lang="nl-NL" dirty="0" smtClean="0"/>
              <a:t>odig voor cytoplasma</a:t>
            </a:r>
          </a:p>
          <a:p>
            <a:r>
              <a:rPr lang="nl-NL" dirty="0" smtClean="0"/>
              <a:t>Cellulose voor celwanden</a:t>
            </a:r>
          </a:p>
          <a:p>
            <a:r>
              <a:rPr lang="nl-NL" dirty="0" smtClean="0"/>
              <a:t>Glucose als brandstof</a:t>
            </a:r>
          </a:p>
          <a:p>
            <a:pPr>
              <a:buNone/>
            </a:pPr>
            <a:endParaRPr lang="nl-NL" dirty="0" smtClean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Verbranding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01080" cy="4525963"/>
          </a:xfrm>
        </p:spPr>
        <p:txBody>
          <a:bodyPr/>
          <a:lstStyle/>
          <a:p>
            <a:r>
              <a:rPr lang="nl-NL" dirty="0" smtClean="0"/>
              <a:t>In cellen vindt voortdurend verbranding plaast</a:t>
            </a:r>
          </a:p>
          <a:p>
            <a:r>
              <a:rPr lang="nl-NL" dirty="0" smtClean="0"/>
              <a:t>Verbranding</a:t>
            </a:r>
            <a:r>
              <a:rPr lang="nl-NL" dirty="0" smtClean="0">
                <a:sym typeface="Wingdings" pitchFamily="2" charset="2"/>
              </a:rPr>
              <a:t> brandstof reageert met zuurstof</a:t>
            </a:r>
          </a:p>
          <a:p>
            <a:r>
              <a:rPr lang="nl-NL" dirty="0" smtClean="0">
                <a:sym typeface="Wingdings" pitchFamily="2" charset="2"/>
              </a:rPr>
              <a:t>Brandstof = (meestal) glucose</a:t>
            </a:r>
          </a:p>
          <a:p>
            <a:r>
              <a:rPr lang="nl-NL" dirty="0" smtClean="0">
                <a:sym typeface="Wingdings" pitchFamily="2" charset="2"/>
              </a:rPr>
              <a:t>Verbranding is nodig voor:</a:t>
            </a:r>
            <a:br>
              <a:rPr lang="nl-NL" dirty="0" smtClean="0">
                <a:sym typeface="Wingdings" pitchFamily="2" charset="2"/>
              </a:rPr>
            </a:br>
            <a:r>
              <a:rPr lang="nl-NL" dirty="0" smtClean="0">
                <a:sym typeface="Wingdings" pitchFamily="2" charset="2"/>
              </a:rPr>
              <a:t>- warmte </a:t>
            </a:r>
            <a:br>
              <a:rPr lang="nl-NL" dirty="0" smtClean="0">
                <a:sym typeface="Wingdings" pitchFamily="2" charset="2"/>
              </a:rPr>
            </a:br>
            <a:r>
              <a:rPr lang="nl-NL" dirty="0" smtClean="0">
                <a:sym typeface="Wingdings" pitchFamily="2" charset="2"/>
              </a:rPr>
              <a:t>- beweging</a:t>
            </a:r>
            <a:br>
              <a:rPr lang="nl-NL" dirty="0" smtClean="0">
                <a:sym typeface="Wingdings" pitchFamily="2" charset="2"/>
              </a:rPr>
            </a:br>
            <a:r>
              <a:rPr lang="nl-NL" dirty="0" smtClean="0">
                <a:sym typeface="Wingdings" pitchFamily="2" charset="2"/>
              </a:rPr>
              <a:t>- lichaamstemperatuur</a:t>
            </a:r>
            <a:endParaRPr lang="nl-NL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40956" y="3929066"/>
            <a:ext cx="3017308" cy="2652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verbranding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nl-NL" dirty="0" smtClean="0"/>
              <a:t>Glucose + zuurstof </a:t>
            </a:r>
            <a:r>
              <a:rPr lang="nl-NL" dirty="0" smtClean="0">
                <a:sym typeface="Wingdings" pitchFamily="2" charset="2"/>
              </a:rPr>
              <a:t>koolstofdioxide + water+ energie</a:t>
            </a:r>
          </a:p>
          <a:p>
            <a:pPr>
              <a:buNone/>
            </a:pPr>
            <a:r>
              <a:rPr lang="nl-NL" sz="2400" dirty="0" smtClean="0">
                <a:sym typeface="Wingdings" pitchFamily="2" charset="2"/>
              </a:rPr>
              <a:t>(brandstof)                              (verbrandingsproducten)               (warmte+                          								beweging)</a:t>
            </a:r>
          </a:p>
          <a:p>
            <a:pPr>
              <a:buNone/>
            </a:pPr>
            <a:r>
              <a:rPr lang="nl-NL" sz="2400" dirty="0">
                <a:sym typeface="Wingdings" pitchFamily="2" charset="2"/>
              </a:rPr>
              <a:t> </a:t>
            </a:r>
            <a:r>
              <a:rPr lang="nl-NL" sz="2400" dirty="0" smtClean="0">
                <a:sym typeface="Wingdings" pitchFamily="2" charset="2"/>
              </a:rPr>
              <a:t>        </a:t>
            </a:r>
          </a:p>
          <a:p>
            <a:pPr>
              <a:buNone/>
            </a:pPr>
            <a:r>
              <a:rPr lang="nl-NL" dirty="0">
                <a:sym typeface="Wingdings" pitchFamily="2" charset="2"/>
              </a:rPr>
              <a:t> </a:t>
            </a:r>
            <a:r>
              <a:rPr lang="nl-NL" dirty="0" smtClean="0">
                <a:sym typeface="Wingdings" pitchFamily="2" charset="2"/>
              </a:rPr>
              <a:t>   De verbrandingsproducten zijn altijd anorganisch!</a:t>
            </a:r>
          </a:p>
          <a:p>
            <a:pPr>
              <a:buNone/>
            </a:pPr>
            <a:endParaRPr lang="nl-NL" sz="2400" dirty="0">
              <a:sym typeface="Wingdings" pitchFamily="2" charset="2"/>
            </a:endParaRPr>
          </a:p>
          <a:p>
            <a:pPr>
              <a:buNone/>
            </a:pPr>
            <a:endParaRPr lang="nl-NL" sz="2400" dirty="0" smtClean="0">
              <a:sym typeface="Wingdings" pitchFamily="2" charset="2"/>
            </a:endParaRPr>
          </a:p>
          <a:p>
            <a:pPr>
              <a:buNone/>
            </a:pPr>
            <a:r>
              <a:rPr lang="nl-NL" sz="2400" dirty="0" smtClean="0">
                <a:sym typeface="Wingdings" pitchFamily="2" charset="2"/>
              </a:rPr>
              <a:t>     (Ook koolhydraten, vetten en eiwitten kunnen dienst doen als brandstoffen.   De verbrandingsproducten hebben vrijwel geen energie meer)</a:t>
            </a:r>
            <a:endParaRPr lang="nl-NL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grondstofwisseling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Bij inspanning wordt glucose verbrand, hierbij is zuurstof nodig. </a:t>
            </a:r>
          </a:p>
          <a:p>
            <a:pPr>
              <a:buNone/>
            </a:pPr>
            <a:r>
              <a:rPr lang="nl-NL" dirty="0" smtClean="0"/>
              <a:t>	- snellere ademhaling</a:t>
            </a:r>
            <a:br>
              <a:rPr lang="nl-NL" dirty="0" smtClean="0"/>
            </a:br>
            <a:r>
              <a:rPr lang="nl-NL" dirty="0" smtClean="0"/>
              <a:t>- verhoogde hartslag</a:t>
            </a:r>
            <a:br>
              <a:rPr lang="nl-NL" dirty="0" smtClean="0"/>
            </a:br>
            <a:r>
              <a:rPr lang="nl-NL" dirty="0" smtClean="0"/>
              <a:t>- opwarming lichaam</a:t>
            </a:r>
          </a:p>
          <a:p>
            <a:pPr>
              <a:buNone/>
            </a:pPr>
            <a:endParaRPr lang="nl-NL" dirty="0" smtClean="0"/>
          </a:p>
          <a:p>
            <a:endParaRPr lang="nl-NL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2928934"/>
            <a:ext cx="3810000" cy="296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4929190" y="6072206"/>
            <a:ext cx="3357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NK Zwemmen</a:t>
            </a:r>
            <a:endParaRPr lang="nl-NL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grondstofwisseling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Energie geven we weer in kilojoule – KJ</a:t>
            </a:r>
          </a:p>
          <a:p>
            <a:endParaRPr lang="nl-NL" dirty="0"/>
          </a:p>
          <a:p>
            <a:r>
              <a:rPr lang="nl-NL" dirty="0" smtClean="0"/>
              <a:t>Stofwisseling van een lichaam in rust =</a:t>
            </a:r>
          </a:p>
          <a:p>
            <a:pPr lvl="3">
              <a:buNone/>
            </a:pPr>
            <a:r>
              <a:rPr lang="nl-NL" sz="4000" dirty="0" smtClean="0"/>
              <a:t>grondstofwisseling</a:t>
            </a:r>
            <a:endParaRPr lang="nl-NL" sz="4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Warm- en koudbloedig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Warmbloedige dieren hebben een constante lichaamstemperatuur</a:t>
            </a:r>
          </a:p>
          <a:p>
            <a:r>
              <a:rPr lang="nl-NL" dirty="0" smtClean="0"/>
              <a:t>Koudbloedige dieren, de lichaamstemperatuur is ongeveer gelijk aan de omgeving</a:t>
            </a:r>
            <a:endParaRPr lang="nl-NL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40" y="3571876"/>
            <a:ext cx="2190750" cy="299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4214818"/>
            <a:ext cx="3601107" cy="2443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Fotosynthese v.s. verbranding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257296"/>
          </a:xfrm>
        </p:spPr>
        <p:txBody>
          <a:bodyPr/>
          <a:lstStyle/>
          <a:p>
            <a:r>
              <a:rPr lang="nl-NL" dirty="0" smtClean="0"/>
              <a:t>Licht </a:t>
            </a:r>
            <a:r>
              <a:rPr lang="nl-NL" dirty="0" smtClean="0">
                <a:sym typeface="Wingdings" pitchFamily="2" charset="2"/>
              </a:rPr>
              <a:t> Fotosynthese</a:t>
            </a:r>
          </a:p>
          <a:p>
            <a:r>
              <a:rPr lang="nl-NL" dirty="0" smtClean="0">
                <a:sym typeface="Wingdings" pitchFamily="2" charset="2"/>
              </a:rPr>
              <a:t>Donker  Verbranding</a:t>
            </a:r>
            <a:endParaRPr lang="nl-NL" dirty="0"/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8926" y="2714620"/>
            <a:ext cx="2738436" cy="3864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3143240" y="5857892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>
                <a:solidFill>
                  <a:srgbClr val="FF0000"/>
                </a:solidFill>
              </a:rPr>
              <a:t>Verbranding</a:t>
            </a:r>
            <a:endParaRPr lang="nl-NL" b="1" dirty="0">
              <a:solidFill>
                <a:srgbClr val="FF0000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rot="10800000" flipV="1">
            <a:off x="4714876" y="4500570"/>
            <a:ext cx="1214446" cy="285752"/>
          </a:xfrm>
          <a:prstGeom prst="straightConnector1">
            <a:avLst/>
          </a:prstGeom>
          <a:ln w="41275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4429124" y="5857892"/>
            <a:ext cx="1571636" cy="214314"/>
          </a:xfrm>
          <a:prstGeom prst="straightConnector1">
            <a:avLst/>
          </a:prstGeom>
          <a:ln w="41275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1643042" y="5929330"/>
            <a:ext cx="1500198" cy="142876"/>
          </a:xfrm>
          <a:prstGeom prst="straightConnector1">
            <a:avLst/>
          </a:prstGeom>
          <a:ln w="41275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10800000">
            <a:off x="1928794" y="4643446"/>
            <a:ext cx="1428760" cy="142876"/>
          </a:xfrm>
          <a:prstGeom prst="straightConnector1">
            <a:avLst/>
          </a:prstGeom>
          <a:ln w="41275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286116" y="4643446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>
                <a:solidFill>
                  <a:srgbClr val="FF0000"/>
                </a:solidFill>
              </a:rPr>
              <a:t>Fotosynthese</a:t>
            </a:r>
            <a:endParaRPr lang="nl-NL" b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072198" y="4143380"/>
            <a:ext cx="2071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Koolstofdioxide</a:t>
            </a:r>
            <a:endParaRPr lang="nl-NL" dirty="0"/>
          </a:p>
        </p:txBody>
      </p:sp>
      <p:sp>
        <p:nvSpPr>
          <p:cNvPr id="19" name="TextBox 18"/>
          <p:cNvSpPr txBox="1"/>
          <p:nvPr/>
        </p:nvSpPr>
        <p:spPr>
          <a:xfrm>
            <a:off x="6000760" y="5715016"/>
            <a:ext cx="2071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Koolstofdioxide</a:t>
            </a:r>
            <a:endParaRPr lang="nl-NL" dirty="0"/>
          </a:p>
        </p:txBody>
      </p:sp>
      <p:sp>
        <p:nvSpPr>
          <p:cNvPr id="20" name="TextBox 19"/>
          <p:cNvSpPr txBox="1"/>
          <p:nvPr/>
        </p:nvSpPr>
        <p:spPr>
          <a:xfrm>
            <a:off x="642910" y="5715016"/>
            <a:ext cx="107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Zuurstof</a:t>
            </a:r>
            <a:endParaRPr lang="nl-NL" dirty="0"/>
          </a:p>
        </p:txBody>
      </p:sp>
      <p:sp>
        <p:nvSpPr>
          <p:cNvPr id="21" name="TextBox 20"/>
          <p:cNvSpPr txBox="1"/>
          <p:nvPr/>
        </p:nvSpPr>
        <p:spPr>
          <a:xfrm>
            <a:off x="857224" y="4429132"/>
            <a:ext cx="107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Zuurstof</a:t>
            </a:r>
            <a:endParaRPr lang="nl-NL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Stofwisseling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188" y="1312856"/>
            <a:ext cx="8572560" cy="504510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nl-NL" sz="3600" dirty="0" smtClean="0"/>
              <a:t>Stoffen worden omgezet in andere stoffen</a:t>
            </a:r>
          </a:p>
          <a:p>
            <a:endParaRPr lang="nl-NL" dirty="0"/>
          </a:p>
          <a:p>
            <a:r>
              <a:rPr lang="nl-NL" dirty="0" smtClean="0"/>
              <a:t>Verwerken van afvalstoffen</a:t>
            </a:r>
          </a:p>
          <a:p>
            <a:r>
              <a:rPr lang="nl-NL" dirty="0" smtClean="0"/>
              <a:t>Bouwstoffen</a:t>
            </a:r>
          </a:p>
          <a:p>
            <a:r>
              <a:rPr lang="nl-NL" dirty="0" smtClean="0"/>
              <a:t>Energie verkrijgen</a:t>
            </a:r>
          </a:p>
          <a:p>
            <a:r>
              <a:rPr lang="nl-NL" dirty="0" smtClean="0"/>
              <a:t>Lichaam warm houden</a:t>
            </a:r>
          </a:p>
          <a:p>
            <a:r>
              <a:rPr lang="nl-NL" dirty="0" smtClean="0"/>
              <a:t>Aanmaken en gebruiken reserves</a:t>
            </a:r>
          </a:p>
          <a:p>
            <a:endParaRPr lang="nl-NL" dirty="0" smtClean="0"/>
          </a:p>
          <a:p>
            <a:pPr>
              <a:buNone/>
            </a:pPr>
            <a:r>
              <a:rPr lang="nl-NL" dirty="0"/>
              <a:t>	</a:t>
            </a:r>
            <a:endParaRPr lang="nl-NL" dirty="0" smtClean="0"/>
          </a:p>
          <a:p>
            <a:endParaRPr lang="nl-NL" dirty="0" smtClean="0"/>
          </a:p>
          <a:p>
            <a:endParaRPr lang="nl-NL" dirty="0"/>
          </a:p>
        </p:txBody>
      </p:sp>
      <p:pic>
        <p:nvPicPr>
          <p:cNvPr id="1031" name="Picture 7" descr="C:\Documents and Settings\Jolien\Local Settings\Temporary Internet Files\Content.IE5\S5EJCPU7\MCj04404580000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15074" y="2643182"/>
            <a:ext cx="1828800" cy="1727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Organisch / Anorganisch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72518" cy="4525963"/>
          </a:xfrm>
        </p:spPr>
        <p:txBody>
          <a:bodyPr/>
          <a:lstStyle/>
          <a:p>
            <a:r>
              <a:rPr lang="nl-NL" dirty="0" smtClean="0"/>
              <a:t>Organisch</a:t>
            </a:r>
            <a:r>
              <a:rPr lang="nl-NL" dirty="0" smtClean="0">
                <a:sym typeface="Wingdings" pitchFamily="2" charset="2"/>
              </a:rPr>
              <a:t></a:t>
            </a:r>
            <a:r>
              <a:rPr lang="nl-NL" dirty="0" smtClean="0"/>
              <a:t> Dit zijn producten van organismen of afkomsit van organismen</a:t>
            </a:r>
          </a:p>
          <a:p>
            <a:pPr lvl="1">
              <a:buNone/>
            </a:pPr>
            <a:r>
              <a:rPr lang="nl-NL" dirty="0" smtClean="0"/>
              <a:t>- Vetten          - Koolhydraten        - eiwitten</a:t>
            </a:r>
          </a:p>
          <a:p>
            <a:r>
              <a:rPr lang="nl-NL" dirty="0" smtClean="0"/>
              <a:t>Anorganisch</a:t>
            </a:r>
            <a:r>
              <a:rPr lang="nl-NL" dirty="0" smtClean="0">
                <a:sym typeface="Wingdings" pitchFamily="2" charset="2"/>
              </a:rPr>
              <a:t> Deze stoffen zijn afkomstig uit de levenloze natuur</a:t>
            </a:r>
          </a:p>
          <a:p>
            <a:pPr>
              <a:buNone/>
            </a:pPr>
            <a:r>
              <a:rPr lang="nl-NL" dirty="0">
                <a:sym typeface="Wingdings" pitchFamily="2" charset="2"/>
              </a:rPr>
              <a:t>	</a:t>
            </a:r>
            <a:r>
              <a:rPr lang="nl-NL" dirty="0" smtClean="0">
                <a:sym typeface="Wingdings" pitchFamily="2" charset="2"/>
              </a:rPr>
              <a:t>- Water         - Ijzer                     - Zuurstof</a:t>
            </a:r>
          </a:p>
          <a:p>
            <a:pPr>
              <a:buNone/>
            </a:pPr>
            <a:r>
              <a:rPr lang="nl-NL" dirty="0" smtClean="0">
                <a:sym typeface="Wingdings" pitchFamily="2" charset="2"/>
              </a:rPr>
              <a:t>Anorganisce stoffen komen ook in organismen voor</a:t>
            </a:r>
            <a:endParaRPr lang="nl-NL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3108" y="285728"/>
            <a:ext cx="6702081" cy="592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357298"/>
            <a:ext cx="6043626" cy="4511684"/>
          </a:xfrm>
        </p:spPr>
        <p:txBody>
          <a:bodyPr>
            <a:normAutofit/>
          </a:bodyPr>
          <a:lstStyle/>
          <a:p>
            <a:r>
              <a:rPr lang="nl-NL" dirty="0" smtClean="0"/>
              <a:t>Opgaande stroom van anorganische stoffen</a:t>
            </a:r>
            <a:br>
              <a:rPr lang="nl-NL" dirty="0" smtClean="0"/>
            </a:br>
            <a:r>
              <a:rPr lang="nl-NL" dirty="0" smtClean="0"/>
              <a:t>Neergaande stroom van organische stoffen</a:t>
            </a:r>
            <a:endParaRPr lang="nl-NL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Enzymen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Bij stofwisselingsprocessen in de cellen vinden veel reacties plaats</a:t>
            </a:r>
          </a:p>
          <a:p>
            <a:r>
              <a:rPr lang="nl-NL" dirty="0" smtClean="0"/>
              <a:t>Enzymen kunnen deze reacties versnellen</a:t>
            </a:r>
            <a:endParaRPr lang="nl-NL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4000504"/>
            <a:ext cx="6822766" cy="2395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Enzymen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844" y="1600200"/>
            <a:ext cx="8858312" cy="4525963"/>
          </a:xfrm>
        </p:spPr>
        <p:txBody>
          <a:bodyPr/>
          <a:lstStyle/>
          <a:p>
            <a:r>
              <a:rPr lang="nl-NL" dirty="0" smtClean="0"/>
              <a:t>Een enzym werkt specifiek, ze kunnen maar 1 bepaalde reactie versnellen</a:t>
            </a:r>
          </a:p>
          <a:p>
            <a:r>
              <a:rPr lang="nl-NL" dirty="0" smtClean="0"/>
              <a:t>Een enzym werkt zonder daarbij zelf gebruikt te worden</a:t>
            </a:r>
          </a:p>
          <a:p>
            <a:r>
              <a:rPr lang="nl-NL" dirty="0" smtClean="0"/>
              <a:t>Enzymen zijn speciale eiwitten</a:t>
            </a:r>
            <a:endParaRPr lang="nl-NL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2132" y="4286256"/>
            <a:ext cx="2276475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Enzymen</a:t>
            </a:r>
            <a:endParaRPr lang="nl-NL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Snelheid waarmee een enzym werkt: Enzymactiviteit</a:t>
            </a:r>
          </a:p>
          <a:p>
            <a:r>
              <a:rPr lang="nl-NL" dirty="0" smtClean="0"/>
              <a:t>Afhankelijk van de temperatuur en PH</a:t>
            </a:r>
          </a:p>
          <a:p>
            <a:r>
              <a:rPr lang="nl-NL" dirty="0" smtClean="0"/>
              <a:t>Minimutemperatuur</a:t>
            </a:r>
          </a:p>
          <a:p>
            <a:r>
              <a:rPr lang="nl-NL" dirty="0" smtClean="0"/>
              <a:t>Optimumtemperatuur</a:t>
            </a:r>
          </a:p>
          <a:p>
            <a:r>
              <a:rPr lang="nl-NL" dirty="0" smtClean="0"/>
              <a:t>Maximumtemperatuur</a:t>
            </a:r>
            <a:endParaRPr lang="nl-NL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4" y="3357562"/>
            <a:ext cx="3798101" cy="2619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6143636" y="6143644"/>
            <a:ext cx="27146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 smtClean="0"/>
              <a:t>Optimumkromme</a:t>
            </a:r>
            <a:endParaRPr lang="nl-NL" sz="2400" dirty="0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4612" y="5143512"/>
            <a:ext cx="1905013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5072074"/>
            <a:ext cx="2167364" cy="1447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Fotosynthese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1600200"/>
            <a:ext cx="8401080" cy="4525963"/>
          </a:xfrm>
        </p:spPr>
        <p:txBody>
          <a:bodyPr/>
          <a:lstStyle/>
          <a:p>
            <a:r>
              <a:rPr lang="nl-NL" dirty="0" smtClean="0"/>
              <a:t>Koolstofdioxide + water + lichtenergie </a:t>
            </a:r>
            <a:r>
              <a:rPr lang="nl-NL" dirty="0" smtClean="0">
                <a:sym typeface="Wingdings" pitchFamily="2" charset="2"/>
              </a:rPr>
              <a:t></a:t>
            </a:r>
          </a:p>
          <a:p>
            <a:pPr>
              <a:buNone/>
            </a:pPr>
            <a:r>
              <a:rPr lang="nl-NL" dirty="0">
                <a:sym typeface="Wingdings" pitchFamily="2" charset="2"/>
              </a:rPr>
              <a:t>	</a:t>
            </a:r>
            <a:r>
              <a:rPr lang="nl-NL" dirty="0" smtClean="0">
                <a:sym typeface="Wingdings" pitchFamily="2" charset="2"/>
              </a:rPr>
              <a:t>		Glucose + zuurstof</a:t>
            </a:r>
          </a:p>
          <a:p>
            <a:pPr>
              <a:buNone/>
            </a:pPr>
            <a:endParaRPr lang="nl-NL" dirty="0">
              <a:sym typeface="Wingdings" pitchFamily="2" charset="2"/>
            </a:endParaRPr>
          </a:p>
          <a:p>
            <a:pPr>
              <a:buNone/>
            </a:pPr>
            <a:r>
              <a:rPr lang="nl-NL" dirty="0" smtClean="0">
                <a:sym typeface="Wingdings" pitchFamily="2" charset="2"/>
              </a:rPr>
              <a:t>Bij fotosynthese wordt </a:t>
            </a:r>
          </a:p>
          <a:p>
            <a:pPr>
              <a:buNone/>
            </a:pPr>
            <a:r>
              <a:rPr lang="nl-NL" dirty="0" smtClean="0">
                <a:sym typeface="Wingdings" pitchFamily="2" charset="2"/>
              </a:rPr>
              <a:t>lichtenergie vastgelegd</a:t>
            </a:r>
          </a:p>
          <a:p>
            <a:pPr>
              <a:buNone/>
            </a:pPr>
            <a:r>
              <a:rPr lang="nl-NL" dirty="0" smtClean="0">
                <a:sym typeface="Wingdings" pitchFamily="2" charset="2"/>
              </a:rPr>
              <a:t> in glucose</a:t>
            </a:r>
            <a:endParaRPr lang="nl-NL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5744" y="3000372"/>
            <a:ext cx="4170570" cy="3305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Fotosynthese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8686800" cy="4525963"/>
          </a:xfrm>
        </p:spPr>
        <p:txBody>
          <a:bodyPr/>
          <a:lstStyle/>
          <a:p>
            <a:r>
              <a:rPr lang="nl-NL" dirty="0" smtClean="0"/>
              <a:t>CO</a:t>
            </a:r>
            <a:r>
              <a:rPr lang="nl-NL" baseline="-25000" dirty="0" smtClean="0"/>
              <a:t>2</a:t>
            </a:r>
            <a:r>
              <a:rPr lang="nl-NL" dirty="0" smtClean="0"/>
              <a:t> opname via </a:t>
            </a:r>
          </a:p>
          <a:p>
            <a:pPr>
              <a:buNone/>
            </a:pPr>
            <a:r>
              <a:rPr lang="nl-NL" dirty="0" smtClean="0"/>
              <a:t>de huidmondjes</a:t>
            </a:r>
            <a:br>
              <a:rPr lang="nl-NL" dirty="0" smtClean="0"/>
            </a:br>
            <a:endParaRPr lang="nl-NL" dirty="0" smtClean="0"/>
          </a:p>
          <a:p>
            <a:r>
              <a:rPr lang="nl-NL" dirty="0" smtClean="0"/>
              <a:t>Water (H</a:t>
            </a:r>
            <a:r>
              <a:rPr lang="nl-NL" baseline="-25000" dirty="0" smtClean="0"/>
              <a:t>2</a:t>
            </a:r>
            <a:r>
              <a:rPr lang="nl-NL" dirty="0" smtClean="0"/>
              <a:t>O) </a:t>
            </a:r>
          </a:p>
          <a:p>
            <a:pPr>
              <a:buNone/>
            </a:pPr>
            <a:r>
              <a:rPr lang="nl-NL" dirty="0" smtClean="0"/>
              <a:t>Opname via de </a:t>
            </a:r>
          </a:p>
          <a:p>
            <a:pPr>
              <a:buNone/>
            </a:pPr>
            <a:r>
              <a:rPr lang="nl-NL" dirty="0" smtClean="0"/>
              <a:t>wortelharen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4678" y="1357298"/>
            <a:ext cx="5684789" cy="5133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311</Words>
  <Application>Microsoft Office PowerPoint</Application>
  <PresentationFormat>On-screen Show (4:3)</PresentationFormat>
  <Paragraphs>96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Stofwisseling</vt:lpstr>
      <vt:lpstr>Stofwisseling</vt:lpstr>
      <vt:lpstr>Organisch / Anorganisch</vt:lpstr>
      <vt:lpstr>Opgaande stroom van anorganische stoffen Neergaande stroom van organische stoffen</vt:lpstr>
      <vt:lpstr>Enzymen</vt:lpstr>
      <vt:lpstr>Enzymen</vt:lpstr>
      <vt:lpstr>Enzymen</vt:lpstr>
      <vt:lpstr>Fotosynthese</vt:lpstr>
      <vt:lpstr>Fotosynthese</vt:lpstr>
      <vt:lpstr>Fotosynthese</vt:lpstr>
      <vt:lpstr>Glucose</vt:lpstr>
      <vt:lpstr>Assimilatie</vt:lpstr>
      <vt:lpstr>Glucose</vt:lpstr>
      <vt:lpstr>Verbranding</vt:lpstr>
      <vt:lpstr>verbranding</vt:lpstr>
      <vt:lpstr>grondstofwisseling</vt:lpstr>
      <vt:lpstr>grondstofwisseling</vt:lpstr>
      <vt:lpstr>Warm- en koudbloedig</vt:lpstr>
      <vt:lpstr>Fotosynthese v.s. verbranding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Stofwisseling</dc:title>
  <dc:creator>Jolien Warmelink</dc:creator>
  <cp:lastModifiedBy>Jolien Warmelink</cp:lastModifiedBy>
  <cp:revision>10</cp:revision>
  <dcterms:created xsi:type="dcterms:W3CDTF">2009-09-14T19:38:35Z</dcterms:created>
  <dcterms:modified xsi:type="dcterms:W3CDTF">2009-09-14T21:18:22Z</dcterms:modified>
</cp:coreProperties>
</file>